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93" r:id="rId4"/>
    <p:sldId id="292" r:id="rId5"/>
    <p:sldId id="291" r:id="rId6"/>
    <p:sldId id="290" r:id="rId7"/>
    <p:sldId id="280" r:id="rId8"/>
    <p:sldId id="282" r:id="rId9"/>
    <p:sldId id="257" r:id="rId10"/>
    <p:sldId id="281" r:id="rId11"/>
    <p:sldId id="283" r:id="rId12"/>
    <p:sldId id="284" r:id="rId13"/>
    <p:sldId id="285" r:id="rId14"/>
    <p:sldId id="28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EF655B-D4C9-AFE8-EDA7-F9F646FF47C7}" v="34" dt="2020-12-11T00:25:26.012"/>
    <p1510:client id="{ABBFAC57-D028-7ED9-5965-B73DC382B75E}" v="1389" dt="2020-12-17T22:43:05.018"/>
    <p1510:client id="{E96E09DB-96C3-4740-BC2F-9E54F9D16924}" v="232" dt="2020-12-10T23:19:4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2VzkCCw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SRTS Logo Clean.png">
            <a:extLst>
              <a:ext uri="{FF2B5EF4-FFF2-40B4-BE49-F238E27FC236}">
                <a16:creationId xmlns:a16="http://schemas.microsoft.com/office/drawing/2014/main" id="{9417BE99-BC35-4535-AFB6-BB6645AAFA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684" y="346167"/>
            <a:ext cx="1588946" cy="1588946"/>
          </a:xfrm>
          <a:prstGeom prst="rect">
            <a:avLst/>
          </a:prstGeom>
        </p:spPr>
      </p:pic>
      <p:pic>
        <p:nvPicPr>
          <p:cNvPr id="5" name="Picture 5" descr="noun_Backpack_1729150_000000_purchased.png">
            <a:extLst>
              <a:ext uri="{FF2B5EF4-FFF2-40B4-BE49-F238E27FC236}">
                <a16:creationId xmlns:a16="http://schemas.microsoft.com/office/drawing/2014/main" id="{52A761CD-4B90-45C4-85E8-7B34454277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752" y="346167"/>
            <a:ext cx="1547944" cy="1547944"/>
          </a:xfrm>
          <a:prstGeom prst="rect">
            <a:avLst/>
          </a:prstGeom>
        </p:spPr>
      </p:pic>
      <p:pic>
        <p:nvPicPr>
          <p:cNvPr id="7" name="Picture 7" descr="noun_Scooter_631476_000000_purchased.png">
            <a:extLst>
              <a:ext uri="{FF2B5EF4-FFF2-40B4-BE49-F238E27FC236}">
                <a16:creationId xmlns:a16="http://schemas.microsoft.com/office/drawing/2014/main" id="{228633BA-8ABC-445E-8458-1C5B92CDEB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881" y="346167"/>
            <a:ext cx="1547948" cy="1547948"/>
          </a:xfrm>
          <a:prstGeom prst="rect">
            <a:avLst/>
          </a:prstGeom>
        </p:spPr>
      </p:pic>
      <p:pic>
        <p:nvPicPr>
          <p:cNvPr id="6" name="Picture 6" descr="noun_Rollerblading_221_000000_publicdomain.png">
            <a:extLst>
              <a:ext uri="{FF2B5EF4-FFF2-40B4-BE49-F238E27FC236}">
                <a16:creationId xmlns:a16="http://schemas.microsoft.com/office/drawing/2014/main" id="{032E4B4E-24D5-43BC-B1C0-E54E37DC4C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689" y="2639045"/>
            <a:ext cx="1588934" cy="1588934"/>
          </a:xfrm>
          <a:prstGeom prst="rect">
            <a:avLst/>
          </a:prstGeom>
        </p:spPr>
      </p:pic>
      <p:pic>
        <p:nvPicPr>
          <p:cNvPr id="9" name="Picture 9" descr="noun_82696_publicdomain.png">
            <a:extLst>
              <a:ext uri="{FF2B5EF4-FFF2-40B4-BE49-F238E27FC236}">
                <a16:creationId xmlns:a16="http://schemas.microsoft.com/office/drawing/2014/main" id="{A1F42D78-98D0-492E-84F1-A73C2DA156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242" y="4930536"/>
            <a:ext cx="1582664" cy="158266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256" y="2916520"/>
            <a:ext cx="6465287" cy="2309364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cs typeface="Calibri Light"/>
              </a:rPr>
              <a:t>Youth Pedestrian Safety Lessons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7256" y="5446617"/>
            <a:ext cx="6465286" cy="5237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  <a:cs typeface="Calibri"/>
              </a:rPr>
              <a:t>DAY 1 – THE BASICS OF WALKING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DF2A23E0-8EBA-4A85-AF14-EF5ECE6F4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795CF2E0-BE08-46D2-A9F2-945CA277080D}"/>
              </a:ext>
            </a:extLst>
          </p:cNvPr>
          <p:cNvSpPr txBox="1"/>
          <p:nvPr/>
        </p:nvSpPr>
        <p:spPr>
          <a:xfrm>
            <a:off x="245533" y="220133"/>
            <a:ext cx="4165600" cy="181588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We're on the glass bridge over the Grand Canyon!</a:t>
            </a:r>
            <a:endParaRPr lang="en-US" sz="2800">
              <a:cs typeface="Calibri"/>
            </a:endParaRPr>
          </a:p>
          <a:p>
            <a:r>
              <a:rPr lang="en-US" sz="2800"/>
              <a:t>Walk on your tippy-toes </a:t>
            </a:r>
            <a:r>
              <a:rPr lang="en-US" sz="2800" dirty="0"/>
              <a:t>and don't look down!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4565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D2C8312-C21F-4AB6-AE24-C4120FC3D2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18AF8-27FE-4646-AD35-5DC17FA8D4B9}"/>
              </a:ext>
            </a:extLst>
          </p:cNvPr>
          <p:cNvSpPr txBox="1"/>
          <p:nvPr/>
        </p:nvSpPr>
        <p:spPr>
          <a:xfrm>
            <a:off x="245533" y="220133"/>
            <a:ext cx="4165600" cy="138499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We're in New York!</a:t>
            </a:r>
            <a:endParaRPr lang="en-US" sz="2800">
              <a:cs typeface="Calibri"/>
            </a:endParaRPr>
          </a:p>
          <a:p>
            <a:r>
              <a:rPr lang="en-US" sz="2800" dirty="0"/>
              <a:t>Start jogging but make sure </a:t>
            </a:r>
            <a:r>
              <a:rPr lang="en-US" sz="2800"/>
              <a:t>to dodge the people!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198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5284C0D-8150-48A9-8E4E-5E0EDA804C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8A33B1B7-CA0F-4E53-AC23-B75E5BB9C5B5}"/>
              </a:ext>
            </a:extLst>
          </p:cNvPr>
          <p:cNvSpPr txBox="1"/>
          <p:nvPr/>
        </p:nvSpPr>
        <p:spPr>
          <a:xfrm>
            <a:off x="245533" y="220133"/>
            <a:ext cx="4165600" cy="138499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We're in Florida!</a:t>
            </a:r>
            <a:endParaRPr lang="en-US" sz="2800">
              <a:cs typeface="Calibri"/>
            </a:endParaRPr>
          </a:p>
          <a:p>
            <a:r>
              <a:rPr lang="en-US" sz="2800"/>
              <a:t>Run to the beach and go for a swim!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7818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B39EC22-918B-4A32-8E44-30CEF31CFE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2C1855-FBBA-4E95-AAF6-3BF07C74A265}"/>
              </a:ext>
            </a:extLst>
          </p:cNvPr>
          <p:cNvSpPr txBox="1"/>
          <p:nvPr/>
        </p:nvSpPr>
        <p:spPr>
          <a:xfrm>
            <a:off x="245533" y="220133"/>
            <a:ext cx="4165600" cy="138499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Watch out! Jump in place 10 times to get over the hole!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8043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E0DCFD1-F72E-43AC-AA11-1783F35E1D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418D004-061A-4AC1-BCB2-746125756FFD}"/>
              </a:ext>
            </a:extLst>
          </p:cNvPr>
          <p:cNvSpPr txBox="1"/>
          <p:nvPr/>
        </p:nvSpPr>
        <p:spPr>
          <a:xfrm>
            <a:off x="245533" y="220133"/>
            <a:ext cx="4165600" cy="138499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We're back in Tacoma at Wapato Park! Let's start </a:t>
            </a:r>
            <a:r>
              <a:rPr lang="en-US" sz="2800"/>
              <a:t>our walk back home. 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09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B7A3-51F0-4C71-A30F-B96E2E4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09" y="2622550"/>
            <a:ext cx="10930465" cy="1325563"/>
          </a:xfrm>
        </p:spPr>
        <p:txBody>
          <a:bodyPr>
            <a:normAutofit fontScale="90000"/>
          </a:bodyPr>
          <a:lstStyle/>
          <a:p>
            <a:r>
              <a:rPr lang="en-US" sz="5400" b="1">
                <a:latin typeface="Calibri"/>
                <a:cs typeface="Calibri Light"/>
              </a:rPr>
              <a:t>Video: Walking Basics (2 min.): </a:t>
            </a:r>
            <a:r>
              <a:rPr lang="en-US" sz="5400" b="1" dirty="0">
                <a:latin typeface="Calibri"/>
                <a:ea typeface="+mj-lt"/>
                <a:cs typeface="+mj-lt"/>
              </a:rPr>
              <a:t> </a:t>
            </a:r>
            <a:br>
              <a:rPr lang="en-US" sz="5400" b="1" dirty="0">
                <a:latin typeface="Calibri"/>
                <a:ea typeface="+mj-lt"/>
                <a:cs typeface="+mj-lt"/>
              </a:rPr>
            </a:br>
            <a:r>
              <a:rPr lang="en-US" sz="5400" b="1" dirty="0">
                <a:ea typeface="+mj-lt"/>
                <a:cs typeface="+mj-lt"/>
                <a:hlinkClick r:id="rId2"/>
              </a:rPr>
              <a:t>https://bit.ly/2VzkCCw</a:t>
            </a:r>
            <a:endParaRPr lang="en-US" sz="5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7052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B7A3-51F0-4C71-A30F-B96E2E4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9734" y="2246842"/>
            <a:ext cx="4676246" cy="7064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latin typeface="Calibri"/>
                <a:cs typeface="Calibri Light"/>
              </a:rPr>
              <a:t>PEDESTRIAN: </a:t>
            </a:r>
            <a:br>
              <a:rPr lang="en-US" b="1" dirty="0">
                <a:latin typeface="Calibri"/>
                <a:cs typeface="Calibri Light"/>
              </a:rPr>
            </a:br>
            <a:r>
              <a:rPr lang="en-US" sz="4000" dirty="0">
                <a:latin typeface="Calibri"/>
                <a:cs typeface="Calibri Light"/>
              </a:rPr>
              <a:t>Someone who walks or moves about using </a:t>
            </a:r>
            <a:r>
              <a:rPr lang="en-US" sz="4000">
                <a:latin typeface="Calibri"/>
                <a:cs typeface="Calibri Light"/>
              </a:rPr>
              <a:t>a wheelchair.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6C0C1-9504-4D32-B57D-2BF0CB98CF5B}"/>
              </a:ext>
            </a:extLst>
          </p:cNvPr>
          <p:cNvSpPr txBox="1">
            <a:spLocks/>
          </p:cNvSpPr>
          <p:nvPr/>
        </p:nvSpPr>
        <p:spPr>
          <a:xfrm>
            <a:off x="1202267" y="5277908"/>
            <a:ext cx="5573713" cy="121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/>
                <a:cs typeface="Calibri Light"/>
              </a:rPr>
              <a:t>ACTION: </a:t>
            </a:r>
            <a:r>
              <a:rPr lang="en-US" sz="2800">
                <a:latin typeface="Calibri"/>
                <a:cs typeface="Calibri Light"/>
              </a:rPr>
              <a:t>Walk in place.</a:t>
            </a:r>
          </a:p>
        </p:txBody>
      </p:sp>
      <p:pic>
        <p:nvPicPr>
          <p:cNvPr id="6" name="Picture 6" descr="Movement.png">
            <a:extLst>
              <a:ext uri="{FF2B5EF4-FFF2-40B4-BE49-F238E27FC236}">
                <a16:creationId xmlns:a16="http://schemas.microsoft.com/office/drawing/2014/main" id="{398A3EB0-C140-4296-90DA-5485A79537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67" y="5071533"/>
            <a:ext cx="1481667" cy="1481667"/>
          </a:xfrm>
          <a:prstGeom prst="rect">
            <a:avLst/>
          </a:prstGeom>
        </p:spPr>
      </p:pic>
      <p:pic>
        <p:nvPicPr>
          <p:cNvPr id="4" name="Picture 6" descr="Sthelensbikebusped.JPG">
            <a:extLst>
              <a:ext uri="{FF2B5EF4-FFF2-40B4-BE49-F238E27FC236}">
                <a16:creationId xmlns:a16="http://schemas.microsoft.com/office/drawing/2014/main" id="{D268EEB4-8904-4ABA-B33F-ECAD6BAB5F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733"/>
            <a:ext cx="6527800" cy="43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B7A3-51F0-4C71-A30F-B96E2E4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9734" y="2246842"/>
            <a:ext cx="4676246" cy="7064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latin typeface="Calibri"/>
                <a:cs typeface="Calibri Light"/>
              </a:rPr>
              <a:t>BICYCLIST: </a:t>
            </a:r>
            <a:br>
              <a:rPr lang="en-US" b="1" dirty="0">
                <a:latin typeface="Calibri"/>
                <a:cs typeface="Calibri Light"/>
              </a:rPr>
            </a:br>
            <a:r>
              <a:rPr lang="en-US" sz="4000">
                <a:latin typeface="Calibri"/>
                <a:cs typeface="Calibri Light"/>
              </a:rPr>
              <a:t>Someone who rides a bicycle.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6C0C1-9504-4D32-B57D-2BF0CB98CF5B}"/>
              </a:ext>
            </a:extLst>
          </p:cNvPr>
          <p:cNvSpPr txBox="1">
            <a:spLocks/>
          </p:cNvSpPr>
          <p:nvPr/>
        </p:nvSpPr>
        <p:spPr>
          <a:xfrm>
            <a:off x="1202267" y="5277908"/>
            <a:ext cx="5573713" cy="121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/>
                <a:cs typeface="Calibri Light"/>
              </a:rPr>
              <a:t>ACTION: </a:t>
            </a:r>
            <a:r>
              <a:rPr lang="en-US" sz="2800" dirty="0">
                <a:latin typeface="Calibri"/>
                <a:cs typeface="Calibri Light"/>
              </a:rPr>
              <a:t>Lay on your back and do </a:t>
            </a:r>
            <a:r>
              <a:rPr lang="en-US" sz="2800">
                <a:latin typeface="Calibri"/>
                <a:cs typeface="Calibri Light"/>
              </a:rPr>
              <a:t>bicycle crunches OR move your body like you're riding a bike.</a:t>
            </a:r>
            <a:endParaRPr lang="en-US" sz="2800" dirty="0">
              <a:latin typeface="Calibri"/>
              <a:cs typeface="Calibri Light"/>
            </a:endParaRPr>
          </a:p>
        </p:txBody>
      </p:sp>
      <p:pic>
        <p:nvPicPr>
          <p:cNvPr id="6" name="Picture 6" descr="Movement.png">
            <a:extLst>
              <a:ext uri="{FF2B5EF4-FFF2-40B4-BE49-F238E27FC236}">
                <a16:creationId xmlns:a16="http://schemas.microsoft.com/office/drawing/2014/main" id="{398A3EB0-C140-4296-90DA-5485A79537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67" y="5071533"/>
            <a:ext cx="1481667" cy="1481667"/>
          </a:xfrm>
          <a:prstGeom prst="rect">
            <a:avLst/>
          </a:prstGeom>
        </p:spPr>
      </p:pic>
      <p:pic>
        <p:nvPicPr>
          <p:cNvPr id="4" name="Picture 6" descr="Velofemmes and Ladies First Ride.jpg">
            <a:extLst>
              <a:ext uri="{FF2B5EF4-FFF2-40B4-BE49-F238E27FC236}">
                <a16:creationId xmlns:a16="http://schemas.microsoft.com/office/drawing/2014/main" id="{E4CD7963-D59C-4CE3-B091-E5F78A031E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1"/>
          <a:stretch/>
        </p:blipFill>
        <p:spPr>
          <a:xfrm>
            <a:off x="0" y="452967"/>
            <a:ext cx="6544471" cy="430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68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B7A3-51F0-4C71-A30F-B96E2E4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9734" y="2246842"/>
            <a:ext cx="4676246" cy="7064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latin typeface="Calibri"/>
                <a:cs typeface="Calibri Light"/>
              </a:rPr>
              <a:t>EDGE: </a:t>
            </a:r>
            <a:br>
              <a:rPr lang="en-US" b="1" dirty="0">
                <a:latin typeface="Calibri"/>
                <a:cs typeface="Calibri Light"/>
              </a:rPr>
            </a:br>
            <a:r>
              <a:rPr lang="en-US" sz="4000" dirty="0">
                <a:latin typeface="Calibri"/>
                <a:cs typeface="Calibri Light"/>
              </a:rPr>
              <a:t>A border or outside limit to an area. In this case, where </a:t>
            </a:r>
            <a:r>
              <a:rPr lang="en-US" sz="4000">
                <a:latin typeface="Calibri"/>
                <a:cs typeface="Calibri Light"/>
              </a:rPr>
              <a:t>the sidewalk meets the road. </a:t>
            </a:r>
            <a:endParaRPr lang="en-US" sz="4000" dirty="0">
              <a:latin typeface="Calibri"/>
              <a:cs typeface="Calibri Light"/>
            </a:endParaRPr>
          </a:p>
        </p:txBody>
      </p:sp>
      <p:pic>
        <p:nvPicPr>
          <p:cNvPr id="3" name="Picture 3" descr="Edge.jpg">
            <a:extLst>
              <a:ext uri="{FF2B5EF4-FFF2-40B4-BE49-F238E27FC236}">
                <a16:creationId xmlns:a16="http://schemas.microsoft.com/office/drawing/2014/main" id="{4077261B-485F-4E32-823A-63C4E7FB5D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533"/>
            <a:ext cx="6527800" cy="43518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F6C0C1-9504-4D32-B57D-2BF0CB98CF5B}"/>
              </a:ext>
            </a:extLst>
          </p:cNvPr>
          <p:cNvSpPr txBox="1">
            <a:spLocks/>
          </p:cNvSpPr>
          <p:nvPr/>
        </p:nvSpPr>
        <p:spPr>
          <a:xfrm>
            <a:off x="1202267" y="5277908"/>
            <a:ext cx="5573713" cy="121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/>
                <a:cs typeface="Calibri Light"/>
              </a:rPr>
              <a:t>ACTION: </a:t>
            </a:r>
            <a:r>
              <a:rPr lang="en-US" sz="2800" dirty="0">
                <a:latin typeface="Calibri"/>
                <a:cs typeface="Calibri Light"/>
              </a:rPr>
              <a:t>Raise your hands above your head, </a:t>
            </a:r>
            <a:r>
              <a:rPr lang="en-US" sz="2800">
                <a:latin typeface="Calibri"/>
                <a:cs typeface="Calibri Light"/>
              </a:rPr>
              <a:t>then bring them down and point at an imaginary line in front of you. Repeat.</a:t>
            </a:r>
          </a:p>
        </p:txBody>
      </p:sp>
      <p:pic>
        <p:nvPicPr>
          <p:cNvPr id="6" name="Picture 6" descr="Movement.png">
            <a:extLst>
              <a:ext uri="{FF2B5EF4-FFF2-40B4-BE49-F238E27FC236}">
                <a16:creationId xmlns:a16="http://schemas.microsoft.com/office/drawing/2014/main" id="{398A3EB0-C140-4296-90DA-5485A79537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67" y="5071533"/>
            <a:ext cx="1481667" cy="14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59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B7A3-51F0-4C71-A30F-B96E2E4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259" y="2799292"/>
            <a:ext cx="4676246" cy="7064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latin typeface="Calibri"/>
                <a:cs typeface="Calibri Light"/>
              </a:rPr>
              <a:t>SHOULDER: </a:t>
            </a:r>
            <a:br>
              <a:rPr lang="en-US" b="1" dirty="0">
                <a:latin typeface="Calibri"/>
                <a:cs typeface="Calibri Light"/>
              </a:rPr>
            </a:br>
            <a:r>
              <a:rPr lang="en-US" sz="3200" dirty="0">
                <a:latin typeface="Calibri"/>
                <a:cs typeface="Calibri Light"/>
              </a:rPr>
              <a:t>The edge of the road where cars do not drive. Sometimes a white line separates the shoulder from </a:t>
            </a:r>
            <a:r>
              <a:rPr lang="en-US" sz="3200">
                <a:latin typeface="Calibri"/>
                <a:cs typeface="Calibri Light"/>
              </a:rPr>
              <a:t>the road. Cars also sometimes park in the shoulder. The shoulder is used as a sidewalk if there is no sidewalk. </a:t>
            </a:r>
            <a:endParaRPr lang="en-US" sz="3200" dirty="0">
              <a:latin typeface="Calibri"/>
              <a:cs typeface="Calibri Ligh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F6C0C1-9504-4D32-B57D-2BF0CB98CF5B}"/>
              </a:ext>
            </a:extLst>
          </p:cNvPr>
          <p:cNvSpPr txBox="1">
            <a:spLocks/>
          </p:cNvSpPr>
          <p:nvPr/>
        </p:nvSpPr>
        <p:spPr>
          <a:xfrm>
            <a:off x="1202267" y="5277908"/>
            <a:ext cx="5573713" cy="1214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/>
                <a:cs typeface="Calibri Light"/>
              </a:rPr>
              <a:t>ACTION: </a:t>
            </a:r>
            <a:r>
              <a:rPr lang="en-US" sz="2800">
                <a:latin typeface="Calibri"/>
                <a:cs typeface="Calibri Light"/>
              </a:rPr>
              <a:t>Twist your body while </a:t>
            </a:r>
            <a:r>
              <a:rPr lang="en-US" sz="2800" dirty="0">
                <a:latin typeface="Calibri"/>
                <a:cs typeface="Calibri Light"/>
              </a:rPr>
              <a:t>brushing each shoulder with the opposite hand.</a:t>
            </a:r>
          </a:p>
        </p:txBody>
      </p:sp>
      <p:pic>
        <p:nvPicPr>
          <p:cNvPr id="6" name="Picture 6" descr="Movement.png">
            <a:extLst>
              <a:ext uri="{FF2B5EF4-FFF2-40B4-BE49-F238E27FC236}">
                <a16:creationId xmlns:a16="http://schemas.microsoft.com/office/drawing/2014/main" id="{398A3EB0-C140-4296-90DA-5485A79537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67" y="5071533"/>
            <a:ext cx="1481667" cy="1481667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185657A-C23B-4F27-BA05-DF81CC34EC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51" y="731808"/>
            <a:ext cx="6538822" cy="43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66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B7A3-51F0-4C71-A30F-B96E2E4F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262255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Calibri"/>
                <a:cs typeface="Calibri Light"/>
              </a:rPr>
              <a:t>Day 1, Activity 3: Going on a Walk </a:t>
            </a:r>
            <a:endParaRPr lang="en-US" sz="5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212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513140D-F2B3-4470-A4EF-0FE0BBF606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272B94-8E97-4D0A-98A7-85E3F04A311C}"/>
              </a:ext>
            </a:extLst>
          </p:cNvPr>
          <p:cNvSpPr txBox="1"/>
          <p:nvPr/>
        </p:nvSpPr>
        <p:spPr>
          <a:xfrm>
            <a:off x="245533" y="220133"/>
            <a:ext cx="4165600" cy="95410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We're in Tacoma!</a:t>
            </a:r>
            <a:endParaRPr lang="en-US" sz="2800">
              <a:cs typeface="Calibri"/>
            </a:endParaRPr>
          </a:p>
          <a:p>
            <a:r>
              <a:rPr lang="en-US" sz="2800"/>
              <a:t>Start jogging!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891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69F2946-B1BE-48B8-A94A-A3F491AE17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33"/>
            <a:ext cx="12234333" cy="6849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C1F5ED-07FC-4319-A2D4-82494BC5372C}"/>
              </a:ext>
            </a:extLst>
          </p:cNvPr>
          <p:cNvSpPr txBox="1"/>
          <p:nvPr/>
        </p:nvSpPr>
        <p:spPr>
          <a:xfrm>
            <a:off x="245533" y="220133"/>
            <a:ext cx="4165600" cy="181588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We need to go down the slides! Crouch down, put your hands up, and say, </a:t>
            </a:r>
            <a:r>
              <a:rPr lang="en-US" sz="2800"/>
              <a:t>"Weeee!"</a:t>
            </a:r>
          </a:p>
        </p:txBody>
      </p:sp>
    </p:spTree>
    <p:extLst>
      <p:ext uri="{BB962C8B-B14F-4D97-AF65-F5344CB8AC3E}">
        <p14:creationId xmlns:p14="http://schemas.microsoft.com/office/powerpoint/2010/main" val="2273362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306</Words>
  <Application>Microsoft Office PowerPoint</Application>
  <PresentationFormat>Widescreen</PresentationFormat>
  <Paragraphs>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Youth Pedestrian Safety Lessons</vt:lpstr>
      <vt:lpstr>Video: Walking Basics (2 min.):   https://bit.ly/2VzkCCw</vt:lpstr>
      <vt:lpstr>PEDESTRIAN:  Someone who walks or moves about using a wheelchair.</vt:lpstr>
      <vt:lpstr>BICYCLIST:  Someone who rides a bicycle.</vt:lpstr>
      <vt:lpstr>EDGE:  A border or outside limit to an area. In this case, where the sidewalk meets the road. </vt:lpstr>
      <vt:lpstr>SHOULDER:  The edge of the road where cars do not drive. Sometimes a white line separates the shoulder from the road. Cars also sometimes park in the shoulder. The shoulder is used as a sidewalk if there is no sidewalk. </vt:lpstr>
      <vt:lpstr>Day 1, Activity 3: Going on a Walk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Wilhelme, Carrie</dc:creator>
  <cp:lastModifiedBy>Wilhelme, Carrie</cp:lastModifiedBy>
  <cp:revision>300</cp:revision>
  <dcterms:created xsi:type="dcterms:W3CDTF">2020-12-10T16:55:17Z</dcterms:created>
  <dcterms:modified xsi:type="dcterms:W3CDTF">2020-12-22T23:05:54Z</dcterms:modified>
</cp:coreProperties>
</file>